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643" y="-72"/>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320592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181509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326250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348580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595640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1205092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256391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203823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217500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1612560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91DB62E-0CD7-466D-A719-6777061C5C75}" type="datetimeFigureOut">
              <a:rPr lang="fr-FR" smtClean="0"/>
              <a:pPr/>
              <a:t>27/09/2019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106960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DB62E-0CD7-466D-A719-6777061C5C75}" type="datetimeFigureOut">
              <a:rPr lang="fr-FR" smtClean="0"/>
              <a:pPr/>
              <a:t>27/09/2019</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DFAC0-0C1B-44BB-924B-87D5AF612D7E}" type="slidenum">
              <a:rPr lang="fr-FR" smtClean="0"/>
              <a:pPr/>
              <a:t>‹N°›</a:t>
            </a:fld>
            <a:endParaRPr lang="fr-FR"/>
          </a:p>
        </p:txBody>
      </p:sp>
    </p:spTree>
    <p:extLst>
      <p:ext uri="{BB962C8B-B14F-4D97-AF65-F5344CB8AC3E}">
        <p14:creationId xmlns:p14="http://schemas.microsoft.com/office/powerpoint/2010/main" xmlns="" val="2781412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80992" y="2670133"/>
            <a:ext cx="7054303" cy="1200329"/>
          </a:xfrm>
          <a:prstGeom prst="rect">
            <a:avLst/>
          </a:prstGeom>
          <a:noFill/>
          <a:ln w="9525" cap="rnd">
            <a:solidFill>
              <a:schemeClr val="tx1"/>
            </a:solidFill>
            <a:prstDash val="sysDot"/>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defPPr>
              <a:defRPr lang="fr-FR"/>
            </a:defPPr>
            <a:lvl1pPr algn="ctr" defTabSz="1042988" fontAlgn="base">
              <a:spcBef>
                <a:spcPct val="0"/>
              </a:spcBef>
              <a:spcAft>
                <a:spcPct val="0"/>
              </a:spcAft>
              <a:buFontTx/>
              <a:buNone/>
              <a:defRPr sz="3600" b="1">
                <a:latin typeface="Calibri" panose="020F0502020204030204" pitchFamily="34" charset="0"/>
                <a:cs typeface="Arial" panose="020B0604020202020204" pitchFamily="34" charset="0"/>
              </a:defRPr>
            </a:lvl1pPr>
            <a:lvl2pPr marL="742950" indent="-285750" defTabSz="1042988" eaLnBrk="0" fontAlgn="base" hangingPunct="0">
              <a:spcBef>
                <a:spcPct val="20000"/>
              </a:spcBef>
              <a:spcAft>
                <a:spcPct val="0"/>
              </a:spcAft>
              <a:buFont typeface="Arial" panose="020B0604020202020204" pitchFamily="34" charset="0"/>
              <a:buChar char="–"/>
              <a:defRPr sz="3200">
                <a:latin typeface="Calibri" panose="020F0502020204030204" pitchFamily="34" charset="0"/>
              </a:defRPr>
            </a:lvl2pPr>
            <a:lvl3pPr marL="1143000" indent="-228600" defTabSz="1042988" eaLnBrk="0" fontAlgn="base" hangingPunct="0">
              <a:spcBef>
                <a:spcPct val="20000"/>
              </a:spcBef>
              <a:spcAft>
                <a:spcPct val="0"/>
              </a:spcAft>
              <a:buFont typeface="Arial" panose="020B0604020202020204" pitchFamily="34" charset="0"/>
              <a:buChar char="•"/>
              <a:defRPr sz="2700">
                <a:latin typeface="Calibri" panose="020F0502020204030204" pitchFamily="34" charset="0"/>
              </a:defRPr>
            </a:lvl3pPr>
            <a:lvl4pPr marL="1600200" indent="-228600" defTabSz="1042988" eaLnBrk="0" fontAlgn="base" hangingPunct="0">
              <a:spcBef>
                <a:spcPct val="20000"/>
              </a:spcBef>
              <a:spcAft>
                <a:spcPct val="0"/>
              </a:spcAft>
              <a:buFont typeface="Arial" panose="020B0604020202020204" pitchFamily="34" charset="0"/>
              <a:buChar char="–"/>
              <a:defRPr sz="2300">
                <a:latin typeface="Calibri" panose="020F0502020204030204" pitchFamily="34" charset="0"/>
              </a:defRPr>
            </a:lvl4pPr>
            <a:lvl5pPr marL="2057400" indent="-228600" defTabSz="1042988" eaLnBrk="0" fontAlgn="base" hangingPunct="0">
              <a:spcBef>
                <a:spcPct val="20000"/>
              </a:spcBef>
              <a:spcAft>
                <a:spcPct val="0"/>
              </a:spcAft>
              <a:buFont typeface="Arial" panose="020B0604020202020204" pitchFamily="34" charset="0"/>
              <a:buChar char="»"/>
              <a:defRPr sz="2300">
                <a:latin typeface="Calibri" panose="020F0502020204030204" pitchFamily="34" charset="0"/>
              </a:defRPr>
            </a:lvl5pPr>
            <a:lvl6pPr marL="2514600" indent="-228600" defTabSz="1042988" eaLnBrk="0" fontAlgn="base" hangingPunct="0">
              <a:spcBef>
                <a:spcPct val="20000"/>
              </a:spcBef>
              <a:spcAft>
                <a:spcPct val="0"/>
              </a:spcAft>
              <a:buFont typeface="Arial" panose="020B0604020202020204" pitchFamily="34" charset="0"/>
              <a:buChar char="»"/>
              <a:defRPr sz="2300">
                <a:latin typeface="Calibri" panose="020F0502020204030204" pitchFamily="34" charset="0"/>
              </a:defRPr>
            </a:lvl6pPr>
            <a:lvl7pPr marL="2971800" indent="-228600" defTabSz="1042988" eaLnBrk="0" fontAlgn="base" hangingPunct="0">
              <a:spcBef>
                <a:spcPct val="20000"/>
              </a:spcBef>
              <a:spcAft>
                <a:spcPct val="0"/>
              </a:spcAft>
              <a:buFont typeface="Arial" panose="020B0604020202020204" pitchFamily="34" charset="0"/>
              <a:buChar char="»"/>
              <a:defRPr sz="2300">
                <a:latin typeface="Calibri" panose="020F0502020204030204" pitchFamily="34" charset="0"/>
              </a:defRPr>
            </a:lvl7pPr>
            <a:lvl8pPr marL="3429000" indent="-228600" defTabSz="1042988" eaLnBrk="0" fontAlgn="base" hangingPunct="0">
              <a:spcBef>
                <a:spcPct val="20000"/>
              </a:spcBef>
              <a:spcAft>
                <a:spcPct val="0"/>
              </a:spcAft>
              <a:buFont typeface="Arial" panose="020B0604020202020204" pitchFamily="34" charset="0"/>
              <a:buChar char="»"/>
              <a:defRPr sz="2300">
                <a:latin typeface="Calibri" panose="020F0502020204030204" pitchFamily="34" charset="0"/>
              </a:defRPr>
            </a:lvl8pPr>
            <a:lvl9pPr marL="3886200" indent="-228600" defTabSz="1042988" eaLnBrk="0" fontAlgn="base" hangingPunct="0">
              <a:spcBef>
                <a:spcPct val="20000"/>
              </a:spcBef>
              <a:spcAft>
                <a:spcPct val="0"/>
              </a:spcAft>
              <a:buFont typeface="Arial" panose="020B0604020202020204" pitchFamily="34" charset="0"/>
              <a:buChar char="»"/>
              <a:defRPr sz="2300">
                <a:latin typeface="Calibri" panose="020F0502020204030204" pitchFamily="34" charset="0"/>
              </a:defRPr>
            </a:lvl9pPr>
          </a:lstStyle>
          <a:p>
            <a:r>
              <a:rPr lang="fr-FR" dirty="0"/>
              <a:t>Présentation du rapport de la CLECT</a:t>
            </a:r>
          </a:p>
          <a:p>
            <a:r>
              <a:rPr lang="fr-FR" dirty="0"/>
              <a:t>Commune de Baud</a:t>
            </a:r>
          </a:p>
        </p:txBody>
      </p:sp>
      <p:sp>
        <p:nvSpPr>
          <p:cNvPr id="5" name="ZoneTexte 4"/>
          <p:cNvSpPr txBox="1"/>
          <p:nvPr/>
        </p:nvSpPr>
        <p:spPr>
          <a:xfrm>
            <a:off x="3184454" y="4729386"/>
            <a:ext cx="3847381" cy="738664"/>
          </a:xfrm>
          <a:prstGeom prst="rect">
            <a:avLst/>
          </a:prstGeom>
          <a:noFill/>
        </p:spPr>
        <p:txBody>
          <a:bodyPr wrap="square" rtlCol="0">
            <a:spAutoFit/>
          </a:bodyPr>
          <a:lstStyle/>
          <a:p>
            <a:pPr algn="ctr"/>
            <a:r>
              <a:rPr lang="fr-FR" sz="2100" b="1" dirty="0">
                <a:solidFill>
                  <a:schemeClr val="bg1">
                    <a:lumMod val="50000"/>
                  </a:schemeClr>
                </a:solidFill>
              </a:rPr>
              <a:t>Intervention</a:t>
            </a:r>
            <a:r>
              <a:rPr lang="fr-FR" dirty="0" smtClean="0"/>
              <a:t> </a:t>
            </a:r>
            <a:r>
              <a:rPr lang="fr-FR" sz="2100" b="1" dirty="0">
                <a:solidFill>
                  <a:schemeClr val="bg1">
                    <a:lumMod val="50000"/>
                  </a:schemeClr>
                </a:solidFill>
              </a:rPr>
              <a:t>conseil</a:t>
            </a:r>
            <a:r>
              <a:rPr lang="fr-FR" dirty="0" smtClean="0"/>
              <a:t> </a:t>
            </a:r>
            <a:r>
              <a:rPr lang="fr-FR" sz="2100" b="1" dirty="0">
                <a:solidFill>
                  <a:schemeClr val="bg1">
                    <a:lumMod val="50000"/>
                  </a:schemeClr>
                </a:solidFill>
              </a:rPr>
              <a:t>municipal</a:t>
            </a:r>
          </a:p>
          <a:p>
            <a:pPr algn="ctr"/>
            <a:r>
              <a:rPr lang="fr-FR" sz="2100" b="1" dirty="0">
                <a:solidFill>
                  <a:schemeClr val="bg1">
                    <a:lumMod val="50000"/>
                  </a:schemeClr>
                </a:solidFill>
              </a:rPr>
              <a:t>27 septembre 2019</a:t>
            </a:r>
          </a:p>
        </p:txBody>
      </p:sp>
      <p:pic>
        <p:nvPicPr>
          <p:cNvPr id="6" name="Image 1"/>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18765" y="508573"/>
            <a:ext cx="2397364" cy="16949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29391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2476" y="750498"/>
            <a:ext cx="8203720" cy="4616648"/>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smtClean="0"/>
              <a:t>Voirie</a:t>
            </a:r>
            <a:endParaRPr lang="fr-FR" sz="1400" dirty="0" smtClean="0"/>
          </a:p>
          <a:p>
            <a:pPr algn="just"/>
            <a:endParaRPr lang="fr-FR" sz="1400" dirty="0" smtClean="0"/>
          </a:p>
          <a:p>
            <a:r>
              <a:rPr lang="fr-FR" sz="1400" dirty="0" smtClean="0"/>
              <a:t>En matière de financement de la voirie communautaire, chaque commune a été consultée afin de définir son enveloppe annuelle de </a:t>
            </a:r>
            <a:r>
              <a:rPr lang="fr-FR" sz="1400" dirty="0"/>
              <a:t>travaux. </a:t>
            </a:r>
            <a:r>
              <a:rPr lang="fr-FR" sz="1400" dirty="0" smtClean="0"/>
              <a:t>Le montant des travaux est financé par du FCTVA, des subventions et une participation dégressive sur 8 ans de la communauté de communes, pour passer de 1 502 317 € à 1 050 000 €</a:t>
            </a:r>
          </a:p>
          <a:p>
            <a:endParaRPr lang="fr-FR" sz="1400" dirty="0" smtClean="0"/>
          </a:p>
          <a:p>
            <a:r>
              <a:rPr lang="fr-FR" sz="1400" dirty="0" smtClean="0"/>
              <a:t>Pour 2018, le financement de la voirie pour Baud est comme suit : </a:t>
            </a:r>
          </a:p>
          <a:p>
            <a:endParaRPr lang="fr-FR" sz="1400" dirty="0"/>
          </a:p>
          <a:p>
            <a:endParaRPr lang="fr-FR" sz="1400" dirty="0" smtClean="0"/>
          </a:p>
          <a:p>
            <a:endParaRPr lang="fr-FR" sz="1400" dirty="0"/>
          </a:p>
          <a:p>
            <a:endParaRPr lang="fr-FR" sz="1400" dirty="0" smtClean="0"/>
          </a:p>
          <a:p>
            <a:endParaRPr lang="fr-FR" sz="1400" dirty="0"/>
          </a:p>
          <a:p>
            <a:endParaRPr lang="fr-FR" sz="1400" dirty="0" smtClean="0"/>
          </a:p>
          <a:p>
            <a:endParaRPr lang="fr-FR" sz="1400" dirty="0" smtClean="0"/>
          </a:p>
          <a:p>
            <a:endParaRPr lang="fr-FR" sz="1400" dirty="0"/>
          </a:p>
          <a:p>
            <a:r>
              <a:rPr lang="fr-FR" sz="1400" dirty="0" smtClean="0"/>
              <a:t>Soit </a:t>
            </a:r>
            <a:r>
              <a:rPr lang="fr-FR" sz="1400" dirty="0"/>
              <a:t>une correction dans l’AC comme suit :</a:t>
            </a:r>
          </a:p>
          <a:p>
            <a:endParaRPr lang="fr-FR" sz="1400" dirty="0" smtClean="0"/>
          </a:p>
          <a:p>
            <a:endParaRPr lang="fr-FR" sz="1400" dirty="0"/>
          </a:p>
          <a:p>
            <a:endParaRPr lang="fr-FR" sz="1400" dirty="0" smtClean="0"/>
          </a:p>
          <a:p>
            <a:endParaRPr lang="fr-FR" sz="1400" dirty="0"/>
          </a:p>
          <a:p>
            <a:endParaRPr lang="fr-FR" sz="1400" dirty="0"/>
          </a:p>
        </p:txBody>
      </p:sp>
      <p:pic>
        <p:nvPicPr>
          <p:cNvPr id="4" name="Image 3"/>
          <p:cNvPicPr>
            <a:picLocks noChangeAspect="1"/>
          </p:cNvPicPr>
          <p:nvPr/>
        </p:nvPicPr>
        <p:blipFill>
          <a:blip r:embed="rId2" cstate="print"/>
          <a:stretch>
            <a:fillRect/>
          </a:stretch>
        </p:blipFill>
        <p:spPr>
          <a:xfrm>
            <a:off x="797952" y="4817171"/>
            <a:ext cx="6362045" cy="1036533"/>
          </a:xfrm>
          <a:prstGeom prst="rect">
            <a:avLst/>
          </a:prstGeom>
        </p:spPr>
      </p:pic>
      <p:pic>
        <p:nvPicPr>
          <p:cNvPr id="5" name="Image 4"/>
          <p:cNvPicPr>
            <a:picLocks noChangeAspect="1"/>
          </p:cNvPicPr>
          <p:nvPr/>
        </p:nvPicPr>
        <p:blipFill>
          <a:blip r:embed="rId3" cstate="print"/>
          <a:stretch>
            <a:fillRect/>
          </a:stretch>
        </p:blipFill>
        <p:spPr>
          <a:xfrm>
            <a:off x="797952" y="2490964"/>
            <a:ext cx="8387146" cy="1307626"/>
          </a:xfrm>
          <a:prstGeom prst="rect">
            <a:avLst/>
          </a:prstGeom>
        </p:spPr>
      </p:pic>
    </p:spTree>
    <p:extLst>
      <p:ext uri="{BB962C8B-B14F-4D97-AF65-F5344CB8AC3E}">
        <p14:creationId xmlns:p14="http://schemas.microsoft.com/office/powerpoint/2010/main" xmlns="" val="1327303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2476" y="750498"/>
            <a:ext cx="8203720" cy="2462213"/>
          </a:xfrm>
          <a:prstGeom prst="rect">
            <a:avLst/>
          </a:prstGeom>
          <a:noFill/>
        </p:spPr>
        <p:txBody>
          <a:bodyPr wrap="square" rtlCol="0">
            <a:spAutoFit/>
          </a:bodyPr>
          <a:lstStyle/>
          <a:p>
            <a:pPr algn="just"/>
            <a:r>
              <a:rPr lang="fr-FR" sz="1400" dirty="0" smtClean="0"/>
              <a:t>L’attribution de compensation 2018 s’établit comme suit pour la commune de Baud :</a:t>
            </a:r>
          </a:p>
          <a:p>
            <a:pPr algn="just"/>
            <a:endParaRPr lang="fr-FR" sz="1400" dirty="0" smtClean="0"/>
          </a:p>
          <a:p>
            <a:pPr algn="just"/>
            <a:endParaRPr lang="fr-FR" sz="1400" dirty="0"/>
          </a:p>
          <a:p>
            <a:pPr algn="just"/>
            <a:endParaRPr lang="fr-FR" sz="1400" dirty="0"/>
          </a:p>
          <a:p>
            <a:pPr algn="just"/>
            <a:endParaRPr lang="fr-FR" sz="1400" dirty="0" smtClean="0"/>
          </a:p>
          <a:p>
            <a:pPr algn="just"/>
            <a:endParaRPr lang="fr-FR" sz="1400" dirty="0" smtClean="0"/>
          </a:p>
          <a:p>
            <a:endParaRPr lang="fr-FR" sz="1400" dirty="0" smtClean="0"/>
          </a:p>
          <a:p>
            <a:endParaRPr lang="fr-FR" sz="1400" dirty="0"/>
          </a:p>
          <a:p>
            <a:endParaRPr lang="fr-FR" sz="1400" dirty="0" smtClean="0"/>
          </a:p>
          <a:p>
            <a:endParaRPr lang="fr-FR" sz="1400" dirty="0"/>
          </a:p>
          <a:p>
            <a:endParaRPr lang="fr-FR" sz="1400" dirty="0"/>
          </a:p>
        </p:txBody>
      </p:sp>
      <p:sp>
        <p:nvSpPr>
          <p:cNvPr id="6" name="Flèche vers le bas 5"/>
          <p:cNvSpPr/>
          <p:nvPr/>
        </p:nvSpPr>
        <p:spPr>
          <a:xfrm>
            <a:off x="4720455" y="2941609"/>
            <a:ext cx="256988" cy="5003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593805" y="3602331"/>
            <a:ext cx="2510287" cy="523220"/>
          </a:xfrm>
          <a:prstGeom prst="rect">
            <a:avLst/>
          </a:prstGeom>
          <a:noFill/>
          <a:ln>
            <a:solidFill>
              <a:schemeClr val="tx1"/>
            </a:solidFill>
          </a:ln>
        </p:spPr>
        <p:txBody>
          <a:bodyPr wrap="square" rtlCol="0">
            <a:spAutoFit/>
          </a:bodyPr>
          <a:lstStyle/>
          <a:p>
            <a:pPr algn="ctr"/>
            <a:r>
              <a:rPr lang="fr-FR" sz="1400" dirty="0" smtClean="0"/>
              <a:t>Ce montant intègre l’année 2017 et l’année 2018</a:t>
            </a:r>
            <a:endParaRPr lang="fr-FR" sz="1400" dirty="0"/>
          </a:p>
        </p:txBody>
      </p:sp>
      <p:sp>
        <p:nvSpPr>
          <p:cNvPr id="8" name="ZoneTexte 7"/>
          <p:cNvSpPr txBox="1"/>
          <p:nvPr/>
        </p:nvSpPr>
        <p:spPr>
          <a:xfrm>
            <a:off x="604312" y="4541190"/>
            <a:ext cx="8203720" cy="1384995"/>
          </a:xfrm>
          <a:prstGeom prst="rect">
            <a:avLst/>
          </a:prstGeom>
          <a:noFill/>
        </p:spPr>
        <p:txBody>
          <a:bodyPr wrap="square" rtlCol="0">
            <a:spAutoFit/>
          </a:bodyPr>
          <a:lstStyle/>
          <a:p>
            <a:pPr algn="just"/>
            <a:r>
              <a:rPr lang="fr-FR" sz="1400" dirty="0" smtClean="0"/>
              <a:t>Au titre l’année 2019, l’attribution de compensation a été corrigée des éléments suivants : </a:t>
            </a:r>
          </a:p>
          <a:p>
            <a:pPr algn="just"/>
            <a:endParaRPr lang="fr-FR" sz="1400" dirty="0" smtClean="0"/>
          </a:p>
          <a:p>
            <a:pPr marL="285750" indent="-285750" algn="just">
              <a:buFont typeface="Arial" panose="020B0604020202020204" pitchFamily="34" charset="0"/>
              <a:buChar char="•"/>
            </a:pPr>
            <a:r>
              <a:rPr lang="fr-FR" sz="1400" dirty="0" smtClean="0"/>
              <a:t>La voirie</a:t>
            </a:r>
          </a:p>
          <a:p>
            <a:pPr marL="285750" indent="-285750" algn="just">
              <a:buFont typeface="Arial" panose="020B0604020202020204" pitchFamily="34" charset="0"/>
              <a:buChar char="•"/>
            </a:pPr>
            <a:r>
              <a:rPr lang="fr-FR" sz="1400" dirty="0" smtClean="0"/>
              <a:t>Transports scolaires</a:t>
            </a:r>
          </a:p>
          <a:p>
            <a:pPr marL="285750" indent="-285750" algn="just">
              <a:buFont typeface="Arial" panose="020B0604020202020204" pitchFamily="34" charset="0"/>
              <a:buChar char="•"/>
            </a:pPr>
            <a:r>
              <a:rPr lang="fr-FR" sz="1400" dirty="0" smtClean="0"/>
              <a:t>CIAS</a:t>
            </a:r>
          </a:p>
          <a:p>
            <a:endParaRPr lang="fr-FR" sz="1400" dirty="0"/>
          </a:p>
        </p:txBody>
      </p:sp>
      <p:pic>
        <p:nvPicPr>
          <p:cNvPr id="4" name="Image 3"/>
          <p:cNvPicPr>
            <a:picLocks noChangeAspect="1"/>
          </p:cNvPicPr>
          <p:nvPr/>
        </p:nvPicPr>
        <p:blipFill>
          <a:blip r:embed="rId2" cstate="print"/>
          <a:stretch>
            <a:fillRect/>
          </a:stretch>
        </p:blipFill>
        <p:spPr>
          <a:xfrm>
            <a:off x="612476" y="1384287"/>
            <a:ext cx="8363251" cy="1425233"/>
          </a:xfrm>
          <a:prstGeom prst="rect">
            <a:avLst/>
          </a:prstGeom>
        </p:spPr>
      </p:pic>
    </p:spTree>
    <p:extLst>
      <p:ext uri="{BB962C8B-B14F-4D97-AF65-F5344CB8AC3E}">
        <p14:creationId xmlns:p14="http://schemas.microsoft.com/office/powerpoint/2010/main" xmlns="" val="1460322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2474" y="415762"/>
            <a:ext cx="8203720" cy="3416320"/>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smtClean="0"/>
              <a:t>Voirie</a:t>
            </a:r>
            <a:endParaRPr lang="fr-FR" dirty="0" smtClean="0"/>
          </a:p>
          <a:p>
            <a:pPr algn="just"/>
            <a:endParaRPr lang="fr-FR" dirty="0"/>
          </a:p>
          <a:p>
            <a:pPr algn="just"/>
            <a:r>
              <a:rPr lang="fr-FR" altLang="fr-FR" sz="1400" dirty="0">
                <a:sym typeface="Wingdings" pitchFamily="2" charset="2"/>
              </a:rPr>
              <a:t>Il convient d’actualiser le montant des attributions de compensation de la participation dégressive de la communauté de communes sur 8 ans pour le financement de la </a:t>
            </a:r>
            <a:r>
              <a:rPr lang="fr-FR" altLang="fr-FR" sz="1400" dirty="0" smtClean="0">
                <a:sym typeface="Wingdings" pitchFamily="2" charset="2"/>
              </a:rPr>
              <a:t>voirie. La participation de la communauté de communes  baisse de 8 082,47 € par an jusqu’en 2025. Cela implique un reste à charge à commune croissant de 8 082,47 € par an jusqu’en 2025.</a:t>
            </a:r>
            <a:endParaRPr lang="fr-FR" sz="1400" dirty="0" smtClean="0"/>
          </a:p>
          <a:p>
            <a:endParaRPr lang="fr-FR" dirty="0" smtClean="0"/>
          </a:p>
          <a:p>
            <a:endParaRPr lang="fr-FR" dirty="0"/>
          </a:p>
          <a:p>
            <a:endParaRPr lang="fr-FR" dirty="0" smtClean="0"/>
          </a:p>
          <a:p>
            <a:endParaRPr lang="fr-FR" dirty="0"/>
          </a:p>
          <a:p>
            <a:endParaRPr lang="fr-FR" dirty="0" smtClean="0"/>
          </a:p>
          <a:p>
            <a:endParaRPr lang="fr-FR" dirty="0"/>
          </a:p>
          <a:p>
            <a:endParaRPr lang="fr-FR" dirty="0"/>
          </a:p>
        </p:txBody>
      </p:sp>
      <p:pic>
        <p:nvPicPr>
          <p:cNvPr id="3" name="Image 2"/>
          <p:cNvPicPr>
            <a:picLocks noChangeAspect="1"/>
          </p:cNvPicPr>
          <p:nvPr/>
        </p:nvPicPr>
        <p:blipFill>
          <a:blip r:embed="rId2" cstate="print"/>
          <a:stretch>
            <a:fillRect/>
          </a:stretch>
        </p:blipFill>
        <p:spPr>
          <a:xfrm>
            <a:off x="1533311" y="2491889"/>
            <a:ext cx="6362045" cy="1235867"/>
          </a:xfrm>
          <a:prstGeom prst="rect">
            <a:avLst/>
          </a:prstGeom>
        </p:spPr>
      </p:pic>
    </p:spTree>
    <p:extLst>
      <p:ext uri="{BB962C8B-B14F-4D97-AF65-F5344CB8AC3E}">
        <p14:creationId xmlns:p14="http://schemas.microsoft.com/office/powerpoint/2010/main" xmlns="" val="882037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628409" y="488834"/>
            <a:ext cx="8203720" cy="6032421"/>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smtClean="0"/>
              <a:t>Transports scolaires</a:t>
            </a:r>
          </a:p>
          <a:p>
            <a:endParaRPr lang="fr-FR" altLang="fr-FR" sz="1400" dirty="0" smtClean="0">
              <a:sym typeface="Wingdings" pitchFamily="2" charset="2"/>
            </a:endParaRPr>
          </a:p>
          <a:p>
            <a:r>
              <a:rPr lang="fr-FR" altLang="fr-FR" sz="1400" dirty="0" smtClean="0">
                <a:sym typeface="Wingdings" pitchFamily="2" charset="2"/>
              </a:rPr>
              <a:t>Il </a:t>
            </a:r>
            <a:r>
              <a:rPr lang="fr-FR" altLang="fr-FR" sz="1400" dirty="0">
                <a:sym typeface="Wingdings" pitchFamily="2" charset="2"/>
              </a:rPr>
              <a:t>convient d’actualiser le montant des attributions de compensation afin de neutraliser la double année </a:t>
            </a:r>
            <a:r>
              <a:rPr lang="fr-FR" altLang="fr-FR" sz="1400" dirty="0" smtClean="0">
                <a:sym typeface="Wingdings" pitchFamily="2" charset="2"/>
              </a:rPr>
              <a:t>(2017 et 2018) en </a:t>
            </a:r>
            <a:r>
              <a:rPr lang="fr-FR" altLang="fr-FR" sz="1400" dirty="0">
                <a:sym typeface="Wingdings" pitchFamily="2" charset="2"/>
              </a:rPr>
              <a:t>matière de transports </a:t>
            </a:r>
            <a:r>
              <a:rPr lang="fr-FR" altLang="fr-FR" sz="1400" dirty="0" smtClean="0">
                <a:sym typeface="Wingdings" pitchFamily="2" charset="2"/>
              </a:rPr>
              <a:t>scolaires. En effet en 2017, aucune participation n’avait été refacturée à la commune de Baud dans la mesure où la compétence est exercée par la communauté de communes.</a:t>
            </a:r>
          </a:p>
          <a:p>
            <a:endParaRPr lang="fr-FR" altLang="fr-FR" sz="1400" dirty="0" smtClean="0">
              <a:sym typeface="Wingdings" pitchFamily="2" charset="2"/>
            </a:endParaRPr>
          </a:p>
          <a:p>
            <a:r>
              <a:rPr lang="fr-FR" altLang="fr-FR" sz="1400" dirty="0" smtClean="0">
                <a:sym typeface="Wingdings" pitchFamily="2" charset="2"/>
              </a:rPr>
              <a:t>Les modalités des transferts de charges ont été étudiées par la CLECT en 2018. Pour l’année 2019, il convient de  rendre à la commune le montant d’une année de charges liées au transport scolaire.</a:t>
            </a:r>
          </a:p>
          <a:p>
            <a:endParaRPr lang="fr-FR" altLang="fr-FR" sz="1400" dirty="0" smtClean="0">
              <a:sym typeface="Wingdings" pitchFamily="2" charset="2"/>
            </a:endParaRPr>
          </a:p>
          <a:p>
            <a:endParaRPr lang="fr-FR" sz="1400" dirty="0">
              <a:sym typeface="Wingdings" pitchFamily="2" charset="2"/>
            </a:endParaRPr>
          </a:p>
          <a:p>
            <a:endParaRPr lang="fr-FR" sz="1400" dirty="0" smtClean="0">
              <a:sym typeface="Wingdings" pitchFamily="2" charset="2"/>
            </a:endParaRPr>
          </a:p>
          <a:p>
            <a:endParaRPr lang="fr-FR" sz="1400" dirty="0">
              <a:sym typeface="Wingdings" pitchFamily="2" charset="2"/>
            </a:endParaRPr>
          </a:p>
          <a:p>
            <a:endParaRPr lang="fr-FR" sz="1400" dirty="0" smtClean="0">
              <a:sym typeface="Wingdings" pitchFamily="2" charset="2"/>
            </a:endParaRPr>
          </a:p>
          <a:p>
            <a:endParaRPr lang="fr-FR" sz="1400" dirty="0">
              <a:sym typeface="Wingdings" pitchFamily="2" charset="2"/>
            </a:endParaRPr>
          </a:p>
          <a:p>
            <a:endParaRPr lang="fr-FR" sz="1400" dirty="0" smtClean="0">
              <a:sym typeface="Wingdings" pitchFamily="2" charset="2"/>
            </a:endParaRPr>
          </a:p>
          <a:p>
            <a:endParaRPr lang="fr-FR" sz="1400" dirty="0" smtClean="0">
              <a:sym typeface="Wingdings" pitchFamily="2" charset="2"/>
            </a:endParaRPr>
          </a:p>
          <a:p>
            <a:r>
              <a:rPr lang="fr-FR" sz="1400" dirty="0" smtClean="0">
                <a:sym typeface="Wingdings" pitchFamily="2" charset="2"/>
              </a:rPr>
              <a:t>En juin 2019, la CLECT a de nouveau étudier les charges liées aux transports scolaires suite au transfert de la compétence à  la région. Il s’avère que pour une majorité des communes, le coût du transport scolaire a baissé. En principe lors d’un transfert de compétence, la charge est évaluée au moment du transfert et il n’est pas possible de revenir dessus sauf en cas d’erreur matérielle.</a:t>
            </a:r>
            <a:endParaRPr lang="fr-FR" dirty="0"/>
          </a:p>
          <a:p>
            <a:endParaRPr lang="fr-FR" dirty="0" smtClean="0"/>
          </a:p>
          <a:p>
            <a:endParaRPr lang="fr-FR" dirty="0"/>
          </a:p>
          <a:p>
            <a:endParaRPr lang="fr-FR" dirty="0" smtClean="0"/>
          </a:p>
          <a:p>
            <a:endParaRPr lang="fr-FR" dirty="0"/>
          </a:p>
          <a:p>
            <a:endParaRPr lang="fr-FR" dirty="0"/>
          </a:p>
        </p:txBody>
      </p:sp>
      <p:pic>
        <p:nvPicPr>
          <p:cNvPr id="2" name="Image 1"/>
          <p:cNvPicPr>
            <a:picLocks noChangeAspect="1"/>
          </p:cNvPicPr>
          <p:nvPr/>
        </p:nvPicPr>
        <p:blipFill>
          <a:blip r:embed="rId2" cstate="print"/>
          <a:stretch>
            <a:fillRect/>
          </a:stretch>
        </p:blipFill>
        <p:spPr>
          <a:xfrm>
            <a:off x="1549246" y="2560122"/>
            <a:ext cx="6362045" cy="837200"/>
          </a:xfrm>
          <a:prstGeom prst="rect">
            <a:avLst/>
          </a:prstGeom>
        </p:spPr>
      </p:pic>
      <p:pic>
        <p:nvPicPr>
          <p:cNvPr id="3" name="Image 2"/>
          <p:cNvPicPr>
            <a:picLocks noChangeAspect="1"/>
          </p:cNvPicPr>
          <p:nvPr/>
        </p:nvPicPr>
        <p:blipFill>
          <a:blip r:embed="rId3" cstate="print"/>
          <a:stretch>
            <a:fillRect/>
          </a:stretch>
        </p:blipFill>
        <p:spPr>
          <a:xfrm>
            <a:off x="1698498" y="5131418"/>
            <a:ext cx="6362045" cy="1036533"/>
          </a:xfrm>
          <a:prstGeom prst="rect">
            <a:avLst/>
          </a:prstGeom>
        </p:spPr>
      </p:pic>
    </p:spTree>
    <p:extLst>
      <p:ext uri="{BB962C8B-B14F-4D97-AF65-F5344CB8AC3E}">
        <p14:creationId xmlns:p14="http://schemas.microsoft.com/office/powerpoint/2010/main" xmlns="" val="3780080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602530" y="480207"/>
            <a:ext cx="8203720" cy="5570756"/>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smtClean="0"/>
              <a:t>CIAS</a:t>
            </a:r>
            <a:endParaRPr lang="fr-FR" dirty="0" smtClean="0"/>
          </a:p>
          <a:p>
            <a:endParaRPr lang="fr-FR" altLang="fr-FR" sz="1400" dirty="0" smtClean="0">
              <a:sym typeface="Wingdings" pitchFamily="2" charset="2"/>
            </a:endParaRPr>
          </a:p>
          <a:p>
            <a:r>
              <a:rPr lang="fr-FR" altLang="fr-FR" sz="1400" dirty="0" smtClean="0">
                <a:sym typeface="Wingdings" pitchFamily="2" charset="2"/>
              </a:rPr>
              <a:t>Suite à la restitution de la compétence CIAS aux communes de l’ancien territoire de Baud Communauté, la CLECT  a validé les modalités de calcul de transfert de charges. </a:t>
            </a:r>
          </a:p>
          <a:p>
            <a:r>
              <a:rPr lang="fr-FR" altLang="fr-FR" sz="1400" dirty="0" smtClean="0">
                <a:sym typeface="Wingdings" pitchFamily="2" charset="2"/>
              </a:rPr>
              <a:t>Les élus ont décidé de retenir comme base de calcul le dernier montant de subvention versée par CMC au prorata du nombre d’heures réalisées en 2018 sur chaque commune soit une répartition comme suit : </a:t>
            </a:r>
          </a:p>
          <a:p>
            <a:endParaRPr lang="fr-FR" sz="1400" dirty="0">
              <a:sym typeface="Wingdings" pitchFamily="2" charset="2"/>
            </a:endParaRPr>
          </a:p>
          <a:p>
            <a:endParaRPr lang="fr-FR" sz="1400" dirty="0" smtClean="0">
              <a:sym typeface="Wingdings" pitchFamily="2" charset="2"/>
            </a:endParaRPr>
          </a:p>
          <a:p>
            <a:endParaRPr lang="fr-FR" sz="1400" dirty="0">
              <a:sym typeface="Wingdings" pitchFamily="2" charset="2"/>
            </a:endParaRPr>
          </a:p>
          <a:p>
            <a:endParaRPr lang="fr-FR" sz="1400" dirty="0" smtClean="0">
              <a:sym typeface="Wingdings" pitchFamily="2" charset="2"/>
            </a:endParaRPr>
          </a:p>
          <a:p>
            <a:endParaRPr lang="fr-FR" sz="1400" dirty="0">
              <a:sym typeface="Wingdings" pitchFamily="2" charset="2"/>
            </a:endParaRPr>
          </a:p>
          <a:p>
            <a:endParaRPr lang="fr-FR" sz="1400" dirty="0" smtClean="0">
              <a:sym typeface="Wingdings" pitchFamily="2" charset="2"/>
            </a:endParaRPr>
          </a:p>
          <a:p>
            <a:endParaRPr lang="fr-FR" sz="1400" dirty="0">
              <a:sym typeface="Wingdings" pitchFamily="2" charset="2"/>
            </a:endParaRPr>
          </a:p>
          <a:p>
            <a:endParaRPr lang="fr-FR" sz="1400" dirty="0" smtClean="0">
              <a:sym typeface="Wingdings" pitchFamily="2" charset="2"/>
            </a:endParaRPr>
          </a:p>
          <a:p>
            <a:endParaRPr lang="fr-FR" dirty="0" smtClean="0"/>
          </a:p>
          <a:p>
            <a:endParaRPr lang="fr-FR" dirty="0"/>
          </a:p>
          <a:p>
            <a:endParaRPr lang="fr-FR" dirty="0" smtClean="0"/>
          </a:p>
          <a:p>
            <a:r>
              <a:rPr lang="fr-FR" sz="1400" dirty="0"/>
              <a:t>Soit une correction dans l’AC comme suit :</a:t>
            </a:r>
          </a:p>
          <a:p>
            <a:endParaRPr lang="fr-FR" dirty="0" smtClean="0"/>
          </a:p>
          <a:p>
            <a:endParaRPr lang="fr-FR" dirty="0"/>
          </a:p>
          <a:p>
            <a:endParaRPr lang="fr-FR" dirty="0" smtClean="0"/>
          </a:p>
          <a:p>
            <a:endParaRPr lang="fr-FR" dirty="0"/>
          </a:p>
          <a:p>
            <a:endParaRPr lang="fr-FR" dirty="0"/>
          </a:p>
        </p:txBody>
      </p:sp>
      <p:pic>
        <p:nvPicPr>
          <p:cNvPr id="2" name="Image 1"/>
          <p:cNvPicPr>
            <a:picLocks noChangeAspect="1"/>
          </p:cNvPicPr>
          <p:nvPr/>
        </p:nvPicPr>
        <p:blipFill>
          <a:blip r:embed="rId2" cstate="print"/>
          <a:stretch>
            <a:fillRect/>
          </a:stretch>
        </p:blipFill>
        <p:spPr>
          <a:xfrm>
            <a:off x="1232267" y="2076932"/>
            <a:ext cx="5595413" cy="2083034"/>
          </a:xfrm>
          <a:prstGeom prst="rect">
            <a:avLst/>
          </a:prstGeom>
        </p:spPr>
      </p:pic>
      <p:pic>
        <p:nvPicPr>
          <p:cNvPr id="4" name="Image 3"/>
          <p:cNvPicPr>
            <a:picLocks noChangeAspect="1"/>
          </p:cNvPicPr>
          <p:nvPr/>
        </p:nvPicPr>
        <p:blipFill>
          <a:blip r:embed="rId3" cstate="print"/>
          <a:stretch>
            <a:fillRect/>
          </a:stretch>
        </p:blipFill>
        <p:spPr>
          <a:xfrm>
            <a:off x="1232267" y="4986157"/>
            <a:ext cx="6362045" cy="837200"/>
          </a:xfrm>
          <a:prstGeom prst="rect">
            <a:avLst/>
          </a:prstGeom>
        </p:spPr>
      </p:pic>
    </p:spTree>
    <p:extLst>
      <p:ext uri="{BB962C8B-B14F-4D97-AF65-F5344CB8AC3E}">
        <p14:creationId xmlns:p14="http://schemas.microsoft.com/office/powerpoint/2010/main" xmlns="" val="2670129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602530" y="480207"/>
            <a:ext cx="8203720" cy="3323987"/>
          </a:xfrm>
          <a:prstGeom prst="rect">
            <a:avLst/>
          </a:prstGeom>
          <a:noFill/>
        </p:spPr>
        <p:txBody>
          <a:bodyPr wrap="square" rtlCol="0">
            <a:spAutoFit/>
          </a:bodyPr>
          <a:lstStyle/>
          <a:p>
            <a:pPr algn="just"/>
            <a:r>
              <a:rPr lang="fr-FR" sz="1400" dirty="0"/>
              <a:t>L’attribution de compensation </a:t>
            </a:r>
            <a:r>
              <a:rPr lang="fr-FR" sz="1400" dirty="0" smtClean="0"/>
              <a:t>2019 </a:t>
            </a:r>
            <a:r>
              <a:rPr lang="fr-FR" sz="1400" dirty="0"/>
              <a:t>s’établit comme suit pour la commune de Baud :</a:t>
            </a:r>
          </a:p>
          <a:p>
            <a:endParaRPr lang="fr-FR" altLang="fr-FR" sz="1400" dirty="0" smtClean="0">
              <a:sym typeface="Wingdings" pitchFamily="2" charset="2"/>
            </a:endParaRPr>
          </a:p>
          <a:p>
            <a:endParaRPr lang="fr-FR" sz="1400" dirty="0">
              <a:sym typeface="Wingdings" pitchFamily="2" charset="2"/>
            </a:endParaRPr>
          </a:p>
          <a:p>
            <a:endParaRPr lang="fr-FR" sz="1400" dirty="0" smtClean="0">
              <a:sym typeface="Wingdings" pitchFamily="2" charset="2"/>
            </a:endParaRPr>
          </a:p>
          <a:p>
            <a:endParaRPr lang="fr-FR" sz="1400" dirty="0">
              <a:sym typeface="Wingdings" pitchFamily="2" charset="2"/>
            </a:endParaRPr>
          </a:p>
          <a:p>
            <a:endParaRPr lang="fr-FR" sz="1400" dirty="0" smtClean="0">
              <a:sym typeface="Wingdings" pitchFamily="2" charset="2"/>
            </a:endParaRPr>
          </a:p>
          <a:p>
            <a:endParaRPr lang="fr-FR" sz="1400" dirty="0">
              <a:sym typeface="Wingdings" pitchFamily="2" charset="2"/>
            </a:endParaRPr>
          </a:p>
          <a:p>
            <a:endParaRPr lang="fr-FR" sz="1400" dirty="0" smtClean="0">
              <a:sym typeface="Wingdings" pitchFamily="2" charset="2"/>
            </a:endParaRPr>
          </a:p>
          <a:p>
            <a:endParaRPr lang="fr-FR" sz="1400" dirty="0">
              <a:sym typeface="Wingdings" pitchFamily="2" charset="2"/>
            </a:endParaRPr>
          </a:p>
          <a:p>
            <a:endParaRPr lang="fr-FR" sz="1400" dirty="0" smtClean="0">
              <a:sym typeface="Wingdings" pitchFamily="2" charset="2"/>
            </a:endParaRPr>
          </a:p>
          <a:p>
            <a:endParaRPr lang="fr-FR" sz="1400" dirty="0" smtClean="0"/>
          </a:p>
          <a:p>
            <a:endParaRPr lang="fr-FR" sz="1400" dirty="0"/>
          </a:p>
          <a:p>
            <a:endParaRPr lang="fr-FR" sz="1400" dirty="0" smtClean="0"/>
          </a:p>
          <a:p>
            <a:endParaRPr lang="fr-FR" sz="1400" dirty="0"/>
          </a:p>
          <a:p>
            <a:endParaRPr lang="fr-FR" sz="1400" dirty="0"/>
          </a:p>
        </p:txBody>
      </p:sp>
      <p:pic>
        <p:nvPicPr>
          <p:cNvPr id="2" name="Image 1"/>
          <p:cNvPicPr>
            <a:picLocks noChangeAspect="1"/>
          </p:cNvPicPr>
          <p:nvPr/>
        </p:nvPicPr>
        <p:blipFill>
          <a:blip r:embed="rId2" cstate="print"/>
          <a:stretch>
            <a:fillRect/>
          </a:stretch>
        </p:blipFill>
        <p:spPr>
          <a:xfrm>
            <a:off x="665238" y="1285937"/>
            <a:ext cx="8363251" cy="1624567"/>
          </a:xfrm>
          <a:prstGeom prst="rect">
            <a:avLst/>
          </a:prstGeom>
        </p:spPr>
      </p:pic>
    </p:spTree>
    <p:extLst>
      <p:ext uri="{BB962C8B-B14F-4D97-AF65-F5344CB8AC3E}">
        <p14:creationId xmlns:p14="http://schemas.microsoft.com/office/powerpoint/2010/main" xmlns="" val="462293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29087" y="551166"/>
            <a:ext cx="8126083" cy="6124754"/>
          </a:xfrm>
          <a:prstGeom prst="rect">
            <a:avLst/>
          </a:prstGeom>
          <a:noFill/>
        </p:spPr>
        <p:txBody>
          <a:bodyPr wrap="square" rtlCol="0">
            <a:spAutoFit/>
          </a:bodyPr>
          <a:lstStyle/>
          <a:p>
            <a:pPr algn="just"/>
            <a:r>
              <a:rPr lang="fr-FR" sz="1400" dirty="0" smtClean="0"/>
              <a:t>En 2000, la commune de baud percevait du foncier bâti, du foncier non bâti, de la taxe d’habitation et de la taxe professionnelle des entreprises. La communauté de communes percevait également ces 4 taxes en plus de la commune, cela s’appelait « la fiscalité additionnelle ».</a:t>
            </a:r>
          </a:p>
          <a:p>
            <a:pPr algn="just"/>
            <a:endParaRPr lang="fr-FR" sz="1400" dirty="0"/>
          </a:p>
          <a:p>
            <a:pPr algn="just"/>
            <a:r>
              <a:rPr lang="fr-FR" sz="1400" dirty="0" smtClean="0"/>
              <a:t>En 2001, la communauté de commune décide de mettre en place la taxe professionnelle unique. Cela signifie que la fiscalité issue des entreprises sera </a:t>
            </a:r>
            <a:r>
              <a:rPr lang="fr-FR" sz="1400" dirty="0"/>
              <a:t>perçue en totalité par </a:t>
            </a:r>
            <a:r>
              <a:rPr lang="fr-FR" sz="1400" dirty="0" smtClean="0"/>
              <a:t>la communauté de communes, et la commune percevra la fiscalité dite ménage (TH,FB et FNB).</a:t>
            </a:r>
          </a:p>
          <a:p>
            <a:pPr algn="just"/>
            <a:endParaRPr lang="fr-FR" sz="1400" dirty="0"/>
          </a:p>
          <a:p>
            <a:pPr algn="just"/>
            <a:r>
              <a:rPr lang="fr-FR" sz="1400" dirty="0" smtClean="0"/>
              <a:t>En 2000 la répartition schématique des taxes était la suivante entre la commune de Baud et la communauté de communes : </a:t>
            </a:r>
          </a:p>
          <a:p>
            <a:pPr algn="just"/>
            <a:endParaRPr lang="fr-FR" sz="1400" dirty="0"/>
          </a:p>
          <a:p>
            <a:pPr algn="just"/>
            <a:endParaRPr lang="fr-FR" sz="1400" dirty="0" smtClean="0"/>
          </a:p>
          <a:p>
            <a:pPr algn="just"/>
            <a:endParaRPr lang="fr-FR" sz="1400" dirty="0"/>
          </a:p>
          <a:p>
            <a:pPr algn="just"/>
            <a:endParaRPr lang="fr-FR" sz="1400" dirty="0"/>
          </a:p>
          <a:p>
            <a:pPr algn="just"/>
            <a:endParaRPr lang="fr-FR" sz="1400" dirty="0" smtClean="0"/>
          </a:p>
          <a:p>
            <a:pPr algn="just"/>
            <a:endParaRPr lang="fr-FR" sz="1400" dirty="0"/>
          </a:p>
          <a:p>
            <a:pPr algn="just"/>
            <a:endParaRPr lang="fr-FR" sz="1400" dirty="0" smtClean="0"/>
          </a:p>
          <a:p>
            <a:pPr algn="just"/>
            <a:endParaRPr lang="fr-FR" sz="1400" dirty="0" smtClean="0"/>
          </a:p>
          <a:p>
            <a:pPr algn="just"/>
            <a:endParaRPr lang="fr-FR" sz="1400" dirty="0" smtClean="0"/>
          </a:p>
          <a:p>
            <a:pPr algn="just"/>
            <a:r>
              <a:rPr lang="fr-FR" sz="1400" dirty="0"/>
              <a:t>En 2001, la communauté de communes a décidé de mettre en œuvre la taxe professionnelle </a:t>
            </a:r>
            <a:r>
              <a:rPr lang="fr-FR" sz="1400" dirty="0" smtClean="0"/>
              <a:t>unique, soit une répartition schématique des taxe comme suit : </a:t>
            </a:r>
            <a:endParaRPr lang="fr-FR" sz="1400" dirty="0"/>
          </a:p>
          <a:p>
            <a:pPr algn="just"/>
            <a:endParaRPr lang="fr-FR" sz="1400" dirty="0"/>
          </a:p>
          <a:p>
            <a:pPr algn="just"/>
            <a:endParaRPr lang="fr-FR" sz="1400" dirty="0" smtClean="0"/>
          </a:p>
          <a:p>
            <a:pPr algn="just"/>
            <a:endParaRPr lang="fr-FR" sz="1400" dirty="0"/>
          </a:p>
          <a:p>
            <a:pPr algn="just"/>
            <a:endParaRPr lang="fr-FR" sz="1400" dirty="0" smtClean="0"/>
          </a:p>
          <a:p>
            <a:pPr algn="just"/>
            <a:endParaRPr lang="fr-FR" sz="1400" dirty="0"/>
          </a:p>
          <a:p>
            <a:pPr algn="just"/>
            <a:endParaRPr lang="fr-FR" sz="1400" dirty="0"/>
          </a:p>
          <a:p>
            <a:pPr algn="just"/>
            <a:endParaRPr lang="fr-FR" sz="1400" dirty="0"/>
          </a:p>
        </p:txBody>
      </p:sp>
      <p:pic>
        <p:nvPicPr>
          <p:cNvPr id="4" name="Image 3"/>
          <p:cNvPicPr>
            <a:picLocks noChangeAspect="1"/>
          </p:cNvPicPr>
          <p:nvPr/>
        </p:nvPicPr>
        <p:blipFill>
          <a:blip r:embed="rId2" cstate="print"/>
          <a:stretch>
            <a:fillRect/>
          </a:stretch>
        </p:blipFill>
        <p:spPr>
          <a:xfrm>
            <a:off x="2068267" y="3184915"/>
            <a:ext cx="4838738" cy="1215933"/>
          </a:xfrm>
          <a:prstGeom prst="rect">
            <a:avLst/>
          </a:prstGeom>
        </p:spPr>
      </p:pic>
      <p:pic>
        <p:nvPicPr>
          <p:cNvPr id="5" name="Image 4"/>
          <p:cNvPicPr>
            <a:picLocks noChangeAspect="1"/>
          </p:cNvPicPr>
          <p:nvPr/>
        </p:nvPicPr>
        <p:blipFill>
          <a:blip r:embed="rId3" cstate="print"/>
          <a:stretch>
            <a:fillRect/>
          </a:stretch>
        </p:blipFill>
        <p:spPr>
          <a:xfrm>
            <a:off x="2500974" y="5328274"/>
            <a:ext cx="4838738" cy="1225900"/>
          </a:xfrm>
          <a:prstGeom prst="rect">
            <a:avLst/>
          </a:prstGeom>
        </p:spPr>
      </p:pic>
    </p:spTree>
    <p:extLst>
      <p:ext uri="{BB962C8B-B14F-4D97-AF65-F5344CB8AC3E}">
        <p14:creationId xmlns:p14="http://schemas.microsoft.com/office/powerpoint/2010/main" xmlns="" val="2768133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5608" y="534838"/>
            <a:ext cx="8203720" cy="5693866"/>
          </a:xfrm>
          <a:prstGeom prst="rect">
            <a:avLst/>
          </a:prstGeom>
          <a:noFill/>
        </p:spPr>
        <p:txBody>
          <a:bodyPr wrap="square" rtlCol="0">
            <a:spAutoFit/>
          </a:bodyPr>
          <a:lstStyle/>
          <a:p>
            <a:pPr algn="just"/>
            <a:r>
              <a:rPr lang="fr-FR" sz="1400" dirty="0" smtClean="0"/>
              <a:t>Suite à la mise en œuvre de la taxe professionnelle unique, l’ensemble de taxe professionnelle est perçue par la communauté de communes et la commune de baud perçoit quant à elle l’ensemble des 3 taxes ménages (FB,FNB et TH). </a:t>
            </a:r>
          </a:p>
          <a:p>
            <a:pPr algn="just"/>
            <a:endParaRPr lang="fr-FR" sz="1400" dirty="0"/>
          </a:p>
          <a:p>
            <a:pPr algn="just"/>
            <a:r>
              <a:rPr lang="fr-FR" sz="1400" dirty="0" smtClean="0"/>
              <a:t>En 2001, le conseil communautaire de Baud Communauté a délibéré sur les montants d’attribution de compensation suite à la mise en œuvre de la taxe professionnelle unique.</a:t>
            </a:r>
          </a:p>
          <a:p>
            <a:pPr algn="just"/>
            <a:endParaRPr lang="fr-FR" sz="1400" dirty="0"/>
          </a:p>
          <a:p>
            <a:pPr algn="just"/>
            <a:r>
              <a:rPr lang="fr-FR" sz="1400" dirty="0" smtClean="0"/>
              <a:t>Pour la commune de Baud le montant d’attribution de compensation était comme suit :</a:t>
            </a:r>
            <a:endParaRPr lang="fr-FR" sz="1400" dirty="0"/>
          </a:p>
          <a:p>
            <a:pPr algn="just"/>
            <a:endParaRPr lang="fr-FR" sz="1400" dirty="0" smtClean="0"/>
          </a:p>
          <a:p>
            <a:pPr algn="just"/>
            <a:endParaRPr lang="fr-FR" sz="1400" dirty="0" smtClean="0"/>
          </a:p>
          <a:p>
            <a:pPr algn="just"/>
            <a:endParaRPr lang="fr-FR" sz="1400" dirty="0"/>
          </a:p>
          <a:p>
            <a:pPr algn="just"/>
            <a:endParaRPr lang="fr-FR" sz="1400" dirty="0" smtClean="0"/>
          </a:p>
          <a:p>
            <a:pPr algn="just"/>
            <a:endParaRPr lang="fr-FR" sz="1400" dirty="0" smtClean="0"/>
          </a:p>
          <a:p>
            <a:pPr algn="just"/>
            <a:endParaRPr lang="fr-FR" sz="1400" dirty="0"/>
          </a:p>
          <a:p>
            <a:pPr algn="just"/>
            <a:endParaRPr lang="fr-FR" sz="1400" dirty="0" smtClean="0"/>
          </a:p>
          <a:p>
            <a:pPr algn="just"/>
            <a:endParaRPr lang="fr-FR" sz="1400" dirty="0"/>
          </a:p>
          <a:p>
            <a:pPr algn="just"/>
            <a:r>
              <a:rPr lang="fr-FR" sz="1400" dirty="0" smtClean="0"/>
              <a:t>Le montant de part de fiscalité levée par la communauté est neutralisée par une déduction de l’AC et une augmentation des taux de la commune pour un même montant. Il s’agit de l’application de la formule inscrite à l’article 1609 </a:t>
            </a:r>
            <a:r>
              <a:rPr lang="fr-FR" sz="1400" dirty="0" err="1" smtClean="0"/>
              <a:t>nonies</a:t>
            </a:r>
            <a:r>
              <a:rPr lang="fr-FR" sz="1400" dirty="0" smtClean="0"/>
              <a:t> du code général des impôts.</a:t>
            </a:r>
          </a:p>
          <a:p>
            <a:pPr algn="just"/>
            <a:endParaRPr lang="fr-FR" sz="1400" dirty="0" smtClean="0"/>
          </a:p>
          <a:p>
            <a:pPr algn="just"/>
            <a:r>
              <a:rPr lang="fr-FR" sz="1400" dirty="0" smtClean="0"/>
              <a:t>Le montant des attributions des compensations est corrigé à chaque transfert de compétence de la commune vers l’intercommunalité afin de donner les moyens à la communauté d’exercer la compétence transférée.</a:t>
            </a:r>
          </a:p>
          <a:p>
            <a:pPr algn="just"/>
            <a:endParaRPr lang="fr-FR" sz="1400" dirty="0" smtClean="0"/>
          </a:p>
          <a:p>
            <a:pPr algn="just"/>
            <a:r>
              <a:rPr lang="fr-FR" sz="1400" dirty="0" smtClean="0"/>
              <a:t>L’évaluation des dépenses et des recettes de la compétence transférée se fait au sein d’une commission appelée « Commission d’Evaluation des Charges Transférées »</a:t>
            </a:r>
            <a:endParaRPr lang="fr-FR" sz="1400" dirty="0"/>
          </a:p>
          <a:p>
            <a:pPr algn="just"/>
            <a:endParaRPr lang="fr-FR" sz="1400" dirty="0"/>
          </a:p>
        </p:txBody>
      </p:sp>
      <p:pic>
        <p:nvPicPr>
          <p:cNvPr id="5" name="Image 4"/>
          <p:cNvPicPr>
            <a:picLocks noChangeAspect="1"/>
          </p:cNvPicPr>
          <p:nvPr/>
        </p:nvPicPr>
        <p:blipFill>
          <a:blip r:embed="rId2" cstate="print"/>
          <a:stretch>
            <a:fillRect/>
          </a:stretch>
        </p:blipFill>
        <p:spPr>
          <a:xfrm>
            <a:off x="1371927" y="2575573"/>
            <a:ext cx="6362045" cy="1086367"/>
          </a:xfrm>
          <a:prstGeom prst="rect">
            <a:avLst/>
          </a:prstGeom>
        </p:spPr>
      </p:pic>
    </p:spTree>
    <p:extLst>
      <p:ext uri="{BB962C8B-B14F-4D97-AF65-F5344CB8AC3E}">
        <p14:creationId xmlns:p14="http://schemas.microsoft.com/office/powerpoint/2010/main" xmlns="" val="481025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5608" y="534838"/>
            <a:ext cx="8203720" cy="5478423"/>
          </a:xfrm>
          <a:prstGeom prst="rect">
            <a:avLst/>
          </a:prstGeom>
          <a:noFill/>
        </p:spPr>
        <p:txBody>
          <a:bodyPr wrap="square" rtlCol="0">
            <a:spAutoFit/>
          </a:bodyPr>
          <a:lstStyle/>
          <a:p>
            <a:r>
              <a:rPr lang="fr-FR" sz="1400" dirty="0" smtClean="0"/>
              <a:t>En 2002, la commune de Baud a transféré la piscine à la communauté de communes.</a:t>
            </a:r>
            <a:endParaRPr lang="fr-FR" sz="1400" dirty="0"/>
          </a:p>
          <a:p>
            <a:endParaRPr lang="fr-FR" sz="1400" dirty="0" smtClean="0"/>
          </a:p>
          <a:p>
            <a:r>
              <a:rPr lang="fr-FR" sz="1400" dirty="0" smtClean="0"/>
              <a:t>La CLECT s’est réunie en avril 2002 afin d’évaluer les dépenses et les recettes pour déterminer le coût d’exploitation de l’équipement.</a:t>
            </a:r>
          </a:p>
          <a:p>
            <a:endParaRPr lang="fr-FR" sz="1400" dirty="0" smtClean="0"/>
          </a:p>
          <a:p>
            <a:r>
              <a:rPr lang="fr-FR" sz="1400" dirty="0" smtClean="0"/>
              <a:t>Soit un coût d’exploitation comme suit : </a:t>
            </a:r>
          </a:p>
          <a:p>
            <a:endParaRPr lang="fr-FR" sz="1400" dirty="0"/>
          </a:p>
          <a:p>
            <a:endParaRPr lang="fr-FR" sz="1400" dirty="0" smtClean="0"/>
          </a:p>
          <a:p>
            <a:endParaRPr lang="fr-FR" sz="1400" dirty="0"/>
          </a:p>
          <a:p>
            <a:endParaRPr lang="fr-FR" sz="1400" dirty="0" smtClean="0"/>
          </a:p>
          <a:p>
            <a:endParaRPr lang="fr-FR" sz="1400" dirty="0" smtClean="0"/>
          </a:p>
          <a:p>
            <a:endParaRPr lang="fr-FR" sz="1400" dirty="0"/>
          </a:p>
          <a:p>
            <a:endParaRPr lang="fr-FR" sz="1400" dirty="0" smtClean="0"/>
          </a:p>
          <a:p>
            <a:r>
              <a:rPr lang="fr-FR" sz="1400" dirty="0" smtClean="0"/>
              <a:t>Les membres de la commission ont proposé d’arrondir à la somme à 69 000 €</a:t>
            </a:r>
          </a:p>
          <a:p>
            <a:endParaRPr lang="fr-FR" sz="1400" dirty="0" smtClean="0"/>
          </a:p>
          <a:p>
            <a:r>
              <a:rPr lang="fr-FR" sz="1400" dirty="0" smtClean="0"/>
              <a:t>En 2002 , le nouveau montant d’attribution de compensation s’établit comme suit :</a:t>
            </a:r>
          </a:p>
          <a:p>
            <a:endParaRPr lang="fr-FR" sz="1400" dirty="0" smtClean="0"/>
          </a:p>
          <a:p>
            <a:endParaRPr lang="fr-FR" sz="1400" dirty="0"/>
          </a:p>
          <a:p>
            <a:endParaRPr lang="fr-FR" sz="1400" dirty="0" smtClean="0"/>
          </a:p>
          <a:p>
            <a:endParaRPr lang="fr-FR" sz="1400" dirty="0" smtClean="0"/>
          </a:p>
          <a:p>
            <a:endParaRPr lang="fr-FR" sz="1400" dirty="0"/>
          </a:p>
          <a:p>
            <a:endParaRPr lang="fr-FR" sz="1400" dirty="0" smtClean="0"/>
          </a:p>
          <a:p>
            <a:endParaRPr lang="fr-FR" sz="1400" dirty="0"/>
          </a:p>
          <a:p>
            <a:endParaRPr lang="fr-FR" sz="1400" dirty="0" smtClean="0"/>
          </a:p>
          <a:p>
            <a:endParaRPr lang="fr-FR" sz="1400" dirty="0"/>
          </a:p>
        </p:txBody>
      </p:sp>
      <p:pic>
        <p:nvPicPr>
          <p:cNvPr id="3" name="Image 2"/>
          <p:cNvPicPr>
            <a:picLocks noChangeAspect="1"/>
          </p:cNvPicPr>
          <p:nvPr/>
        </p:nvPicPr>
        <p:blipFill>
          <a:blip r:embed="rId2" cstate="print"/>
          <a:stretch>
            <a:fillRect/>
          </a:stretch>
        </p:blipFill>
        <p:spPr>
          <a:xfrm>
            <a:off x="1597057" y="2146939"/>
            <a:ext cx="3892894" cy="1096333"/>
          </a:xfrm>
          <a:prstGeom prst="rect">
            <a:avLst/>
          </a:prstGeom>
        </p:spPr>
      </p:pic>
      <p:pic>
        <p:nvPicPr>
          <p:cNvPr id="6" name="Image 5"/>
          <p:cNvPicPr>
            <a:picLocks noChangeAspect="1"/>
          </p:cNvPicPr>
          <p:nvPr/>
        </p:nvPicPr>
        <p:blipFill>
          <a:blip r:embed="rId3" cstate="print"/>
          <a:stretch>
            <a:fillRect/>
          </a:stretch>
        </p:blipFill>
        <p:spPr>
          <a:xfrm>
            <a:off x="1872801" y="4584291"/>
            <a:ext cx="4111932" cy="1086367"/>
          </a:xfrm>
          <a:prstGeom prst="rect">
            <a:avLst/>
          </a:prstGeom>
        </p:spPr>
      </p:pic>
    </p:spTree>
    <p:extLst>
      <p:ext uri="{BB962C8B-B14F-4D97-AF65-F5344CB8AC3E}">
        <p14:creationId xmlns:p14="http://schemas.microsoft.com/office/powerpoint/2010/main" xmlns="" val="503296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5608" y="534838"/>
            <a:ext cx="8203720" cy="4401205"/>
          </a:xfrm>
          <a:prstGeom prst="rect">
            <a:avLst/>
          </a:prstGeom>
          <a:noFill/>
        </p:spPr>
        <p:txBody>
          <a:bodyPr wrap="square" rtlCol="0">
            <a:spAutoFit/>
          </a:bodyPr>
          <a:lstStyle/>
          <a:p>
            <a:r>
              <a:rPr lang="fr-FR" sz="1400" dirty="0" smtClean="0"/>
              <a:t>De 2003 à 2016 il n’y a pas eu de transfert de compétence vers la communauté de communes ce qui implique que pendant ces années le montant d’attribution est resté inchangé pour la commune.</a:t>
            </a:r>
          </a:p>
          <a:p>
            <a:endParaRPr lang="fr-FR" sz="1400" dirty="0"/>
          </a:p>
          <a:p>
            <a:r>
              <a:rPr lang="fr-FR" sz="1400" dirty="0" smtClean="0"/>
              <a:t>La commune  a perçu chaque année les sommes  suivantes : </a:t>
            </a:r>
          </a:p>
          <a:p>
            <a:endParaRPr lang="fr-FR" sz="1400" dirty="0" smtClean="0"/>
          </a:p>
          <a:p>
            <a:endParaRPr lang="fr-FR" sz="1400" dirty="0" smtClean="0"/>
          </a:p>
          <a:p>
            <a:endParaRPr lang="fr-FR" sz="1400" dirty="0"/>
          </a:p>
          <a:p>
            <a:endParaRPr lang="fr-FR" sz="1400" dirty="0" smtClean="0"/>
          </a:p>
          <a:p>
            <a:endParaRPr lang="fr-FR" sz="1400" dirty="0"/>
          </a:p>
          <a:p>
            <a:endParaRPr lang="fr-FR" sz="1400" dirty="0" smtClean="0"/>
          </a:p>
          <a:p>
            <a:endParaRPr lang="fr-FR" sz="1400" dirty="0" smtClean="0"/>
          </a:p>
          <a:p>
            <a:endParaRPr lang="fr-FR" sz="1400" dirty="0"/>
          </a:p>
          <a:p>
            <a:endParaRPr lang="fr-FR" sz="1400" dirty="0" smtClean="0"/>
          </a:p>
          <a:p>
            <a:endParaRPr lang="fr-FR" sz="1400" dirty="0"/>
          </a:p>
          <a:p>
            <a:endParaRPr lang="fr-FR" sz="1400" dirty="0" smtClean="0"/>
          </a:p>
          <a:p>
            <a:endParaRPr lang="fr-FR" sz="1400" dirty="0"/>
          </a:p>
          <a:p>
            <a:endParaRPr lang="fr-FR" sz="1400" dirty="0" smtClean="0"/>
          </a:p>
          <a:p>
            <a:endParaRPr lang="fr-FR" sz="1400" dirty="0"/>
          </a:p>
          <a:p>
            <a:endParaRPr lang="fr-FR" sz="1400" dirty="0" smtClean="0"/>
          </a:p>
          <a:p>
            <a:endParaRPr lang="fr-FR" sz="1400" dirty="0"/>
          </a:p>
        </p:txBody>
      </p:sp>
      <p:pic>
        <p:nvPicPr>
          <p:cNvPr id="5" name="Image 4"/>
          <p:cNvPicPr>
            <a:picLocks noChangeAspect="1"/>
          </p:cNvPicPr>
          <p:nvPr/>
        </p:nvPicPr>
        <p:blipFill>
          <a:blip r:embed="rId2" cstate="print"/>
          <a:stretch>
            <a:fillRect/>
          </a:stretch>
        </p:blipFill>
        <p:spPr>
          <a:xfrm>
            <a:off x="1992576" y="1908508"/>
            <a:ext cx="3245738" cy="4056434"/>
          </a:xfrm>
          <a:prstGeom prst="rect">
            <a:avLst/>
          </a:prstGeom>
        </p:spPr>
      </p:pic>
    </p:spTree>
    <p:extLst>
      <p:ext uri="{BB962C8B-B14F-4D97-AF65-F5344CB8AC3E}">
        <p14:creationId xmlns:p14="http://schemas.microsoft.com/office/powerpoint/2010/main" xmlns="" val="3727438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5608" y="534838"/>
            <a:ext cx="8203720" cy="4832092"/>
          </a:xfrm>
          <a:prstGeom prst="rect">
            <a:avLst/>
          </a:prstGeom>
          <a:noFill/>
        </p:spPr>
        <p:txBody>
          <a:bodyPr wrap="square" rtlCol="0">
            <a:spAutoFit/>
          </a:bodyPr>
          <a:lstStyle/>
          <a:p>
            <a:pPr algn="just"/>
            <a:r>
              <a:rPr lang="fr-FR" sz="1400" dirty="0" smtClean="0"/>
              <a:t>En 2017, la communauté de commune de Baud a fusionné avec celle de Saint-Jean Brévelay et celle de Locminé dans le cadre de la loi </a:t>
            </a:r>
            <a:r>
              <a:rPr lang="fr-FR" sz="1400" dirty="0" err="1" smtClean="0"/>
              <a:t>NOTRe</a:t>
            </a:r>
            <a:r>
              <a:rPr lang="fr-FR" sz="1400" dirty="0" smtClean="0"/>
              <a:t>.</a:t>
            </a:r>
          </a:p>
          <a:p>
            <a:pPr algn="just"/>
            <a:endParaRPr lang="fr-FR" sz="1400" dirty="0" smtClean="0"/>
          </a:p>
          <a:p>
            <a:pPr algn="just"/>
            <a:r>
              <a:rPr lang="fr-FR" sz="1400" dirty="0" smtClean="0"/>
              <a:t>Les montants d’attribution de compensation n’ont pas évolué en 2017.</a:t>
            </a:r>
            <a:endParaRPr lang="fr-FR" sz="1400" dirty="0"/>
          </a:p>
          <a:p>
            <a:pPr algn="just"/>
            <a:endParaRPr lang="fr-FR" sz="1400" dirty="0" smtClean="0"/>
          </a:p>
          <a:p>
            <a:pPr algn="just"/>
            <a:endParaRPr lang="fr-FR" sz="1400" dirty="0"/>
          </a:p>
          <a:p>
            <a:pPr algn="just"/>
            <a:endParaRPr lang="fr-FR" sz="1400" dirty="0" smtClean="0"/>
          </a:p>
          <a:p>
            <a:pPr algn="just"/>
            <a:endParaRPr lang="fr-FR" sz="1400" dirty="0" smtClean="0"/>
          </a:p>
          <a:p>
            <a:pPr algn="just"/>
            <a:endParaRPr lang="fr-FR" sz="1400" dirty="0" smtClean="0"/>
          </a:p>
          <a:p>
            <a:pPr algn="just"/>
            <a:endParaRPr lang="fr-FR" sz="1400" dirty="0"/>
          </a:p>
          <a:p>
            <a:pPr algn="just"/>
            <a:r>
              <a:rPr lang="fr-FR" sz="1400" dirty="0" smtClean="0"/>
              <a:t>A partir de 2018, la nouvelle communauté de communes a travaillé sur l’harmonisation des compétences. Et la CLECT a travaillé sur les modalités de financement de ces transferts de compétences.</a:t>
            </a:r>
          </a:p>
          <a:p>
            <a:pPr algn="just"/>
            <a:endParaRPr lang="fr-FR" sz="1400" dirty="0" smtClean="0"/>
          </a:p>
          <a:p>
            <a:pPr algn="just"/>
            <a:r>
              <a:rPr lang="fr-FR" sz="1400" dirty="0" smtClean="0"/>
              <a:t>Cela porte sur les transferts suivants : </a:t>
            </a:r>
          </a:p>
          <a:p>
            <a:pPr algn="just"/>
            <a:endParaRPr lang="fr-FR" sz="1400" dirty="0"/>
          </a:p>
          <a:p>
            <a:pPr marL="285750" indent="-285750" algn="just">
              <a:buFont typeface="Arial" panose="020B0604020202020204" pitchFamily="34" charset="0"/>
              <a:buChar char="•"/>
            </a:pPr>
            <a:r>
              <a:rPr lang="fr-FR" sz="1400" dirty="0" smtClean="0"/>
              <a:t>Entrée piscine des scolaires</a:t>
            </a:r>
          </a:p>
          <a:p>
            <a:pPr marL="285750" indent="-285750" algn="just">
              <a:buFont typeface="Arial" panose="020B0604020202020204" pitchFamily="34" charset="0"/>
              <a:buChar char="•"/>
            </a:pPr>
            <a:r>
              <a:rPr lang="fr-FR" sz="1400" dirty="0" smtClean="0"/>
              <a:t>Le transport scolaire pour les primaires</a:t>
            </a:r>
          </a:p>
          <a:p>
            <a:pPr marL="285750" indent="-285750" algn="just">
              <a:buFont typeface="Arial" panose="020B0604020202020204" pitchFamily="34" charset="0"/>
              <a:buChar char="•"/>
            </a:pPr>
            <a:r>
              <a:rPr lang="fr-FR" sz="1400" dirty="0" smtClean="0"/>
              <a:t>La neutralisation d’un ancien système existant sur la commune</a:t>
            </a:r>
          </a:p>
          <a:p>
            <a:pPr marL="285750" indent="-285750" algn="just">
              <a:buFont typeface="Arial" panose="020B0604020202020204" pitchFamily="34" charset="0"/>
              <a:buChar char="•"/>
            </a:pPr>
            <a:r>
              <a:rPr lang="fr-FR" sz="1400" dirty="0"/>
              <a:t>La voirie </a:t>
            </a:r>
          </a:p>
          <a:p>
            <a:pPr algn="just"/>
            <a:endParaRPr lang="fr-FR" sz="1400" dirty="0" smtClean="0"/>
          </a:p>
          <a:p>
            <a:endParaRPr lang="fr-FR" sz="1400" dirty="0" smtClean="0"/>
          </a:p>
          <a:p>
            <a:endParaRPr lang="fr-FR" sz="1400" dirty="0"/>
          </a:p>
        </p:txBody>
      </p:sp>
      <p:pic>
        <p:nvPicPr>
          <p:cNvPr id="3" name="Image 2"/>
          <p:cNvPicPr>
            <a:picLocks noChangeAspect="1"/>
          </p:cNvPicPr>
          <p:nvPr/>
        </p:nvPicPr>
        <p:blipFill>
          <a:blip r:embed="rId2" cstate="print"/>
          <a:stretch>
            <a:fillRect/>
          </a:stretch>
        </p:blipFill>
        <p:spPr>
          <a:xfrm>
            <a:off x="2203459" y="1721715"/>
            <a:ext cx="3245738" cy="687700"/>
          </a:xfrm>
          <a:prstGeom prst="rect">
            <a:avLst/>
          </a:prstGeom>
        </p:spPr>
      </p:pic>
    </p:spTree>
    <p:extLst>
      <p:ext uri="{BB962C8B-B14F-4D97-AF65-F5344CB8AC3E}">
        <p14:creationId xmlns:p14="http://schemas.microsoft.com/office/powerpoint/2010/main" xmlns="" val="395463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29729" y="534838"/>
            <a:ext cx="8203720" cy="5509200"/>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smtClean="0"/>
              <a:t>Entrée piscine des scolaires</a:t>
            </a:r>
          </a:p>
          <a:p>
            <a:pPr algn="just"/>
            <a:endParaRPr lang="fr-FR" sz="1400" dirty="0" smtClean="0"/>
          </a:p>
          <a:p>
            <a:pPr algn="just"/>
            <a:r>
              <a:rPr lang="fr-FR" sz="1400" dirty="0" smtClean="0"/>
              <a:t>L’analyse du financement de la natation pour les primaires sur les deux sites gérés par la communauté de commune a fait apparaître des différences notoires.</a:t>
            </a:r>
          </a:p>
          <a:p>
            <a:pPr algn="just"/>
            <a:endParaRPr lang="fr-FR" sz="1400" dirty="0" smtClean="0"/>
          </a:p>
          <a:p>
            <a:pPr algn="just"/>
            <a:r>
              <a:rPr lang="fr-FR" sz="1400" dirty="0" smtClean="0"/>
              <a:t>Le travail de la CLECT a été d’harmoniser le financement de cette compétence. La commune de Baud finançait les entrées des scolaires.</a:t>
            </a:r>
          </a:p>
          <a:p>
            <a:pPr algn="just"/>
            <a:endParaRPr lang="fr-FR" sz="1400" dirty="0" smtClean="0"/>
          </a:p>
          <a:p>
            <a:pPr algn="just"/>
            <a:r>
              <a:rPr lang="fr-FR" sz="1400" dirty="0" smtClean="0"/>
              <a:t>Les montants sur les 3 dernières années sont les suivants : </a:t>
            </a:r>
            <a:endParaRPr lang="fr-FR" sz="1400" dirty="0"/>
          </a:p>
          <a:p>
            <a:pPr algn="just"/>
            <a:endParaRPr lang="fr-FR" sz="1400" dirty="0" smtClean="0"/>
          </a:p>
          <a:p>
            <a:pPr algn="just"/>
            <a:endParaRPr lang="fr-FR" sz="1400" dirty="0" smtClean="0"/>
          </a:p>
          <a:p>
            <a:endParaRPr lang="fr-FR" sz="1400" dirty="0" smtClean="0"/>
          </a:p>
          <a:p>
            <a:endParaRPr lang="fr-FR" sz="1400" dirty="0" smtClean="0"/>
          </a:p>
          <a:p>
            <a:endParaRPr lang="fr-FR" sz="1400" dirty="0" smtClean="0"/>
          </a:p>
          <a:p>
            <a:r>
              <a:rPr lang="fr-FR" sz="1400" dirty="0" smtClean="0"/>
              <a:t>Soit une correction dans l’AC comme suit :</a:t>
            </a:r>
            <a:endParaRPr lang="fr-FR" sz="1400" dirty="0"/>
          </a:p>
          <a:p>
            <a:endParaRPr lang="fr-FR" sz="1400" dirty="0" smtClean="0"/>
          </a:p>
          <a:p>
            <a:endParaRPr lang="fr-FR" sz="1400" dirty="0" smtClean="0"/>
          </a:p>
          <a:p>
            <a:endParaRPr lang="fr-FR" sz="1400" dirty="0" smtClean="0"/>
          </a:p>
          <a:p>
            <a:endParaRPr lang="fr-FR" sz="1400" dirty="0"/>
          </a:p>
          <a:p>
            <a:endParaRPr lang="fr-FR" sz="1400" dirty="0" smtClean="0"/>
          </a:p>
          <a:p>
            <a:endParaRPr lang="fr-FR" sz="1400" dirty="0"/>
          </a:p>
          <a:p>
            <a:endParaRPr lang="fr-FR" sz="1400" dirty="0" smtClean="0"/>
          </a:p>
          <a:p>
            <a:r>
              <a:rPr lang="fr-FR" sz="1400" dirty="0" smtClean="0"/>
              <a:t>La commune n’a plus à partir de cette date à financer les entrées piscines.</a:t>
            </a:r>
          </a:p>
          <a:p>
            <a:endParaRPr lang="fr-FR" sz="1400" dirty="0"/>
          </a:p>
          <a:p>
            <a:endParaRPr lang="fr-FR" sz="1400" dirty="0"/>
          </a:p>
        </p:txBody>
      </p:sp>
      <p:pic>
        <p:nvPicPr>
          <p:cNvPr id="3" name="Image 2"/>
          <p:cNvPicPr>
            <a:picLocks noChangeAspect="1"/>
          </p:cNvPicPr>
          <p:nvPr/>
        </p:nvPicPr>
        <p:blipFill>
          <a:blip r:embed="rId2" cstate="print"/>
          <a:stretch>
            <a:fillRect/>
          </a:stretch>
        </p:blipFill>
        <p:spPr>
          <a:xfrm>
            <a:off x="993826" y="2669246"/>
            <a:ext cx="6063357" cy="837200"/>
          </a:xfrm>
          <a:prstGeom prst="rect">
            <a:avLst/>
          </a:prstGeom>
        </p:spPr>
      </p:pic>
      <p:pic>
        <p:nvPicPr>
          <p:cNvPr id="4" name="Image 3"/>
          <p:cNvPicPr>
            <a:picLocks noChangeAspect="1"/>
          </p:cNvPicPr>
          <p:nvPr/>
        </p:nvPicPr>
        <p:blipFill>
          <a:blip r:embed="rId3" cstate="print"/>
          <a:stretch>
            <a:fillRect/>
          </a:stretch>
        </p:blipFill>
        <p:spPr>
          <a:xfrm>
            <a:off x="993826" y="4023540"/>
            <a:ext cx="6362045" cy="1036533"/>
          </a:xfrm>
          <a:prstGeom prst="rect">
            <a:avLst/>
          </a:prstGeom>
        </p:spPr>
      </p:pic>
    </p:spTree>
    <p:extLst>
      <p:ext uri="{BB962C8B-B14F-4D97-AF65-F5344CB8AC3E}">
        <p14:creationId xmlns:p14="http://schemas.microsoft.com/office/powerpoint/2010/main" xmlns="" val="2675517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2476" y="195325"/>
            <a:ext cx="8203720" cy="5478423"/>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smtClean="0"/>
              <a:t>Transports Scolaires des primaires</a:t>
            </a:r>
          </a:p>
          <a:p>
            <a:pPr algn="just"/>
            <a:endParaRPr lang="fr-FR" sz="1400" dirty="0" smtClean="0"/>
          </a:p>
          <a:p>
            <a:pPr algn="just"/>
            <a:r>
              <a:rPr lang="fr-FR" sz="1400" dirty="0" smtClean="0"/>
              <a:t>Jusqu’en </a:t>
            </a:r>
            <a:r>
              <a:rPr lang="fr-FR" sz="1400" dirty="0"/>
              <a:t>2016, la commune de Baud </a:t>
            </a:r>
            <a:r>
              <a:rPr lang="fr-FR" sz="1400" dirty="0" smtClean="0"/>
              <a:t>remboursait </a:t>
            </a:r>
            <a:r>
              <a:rPr lang="fr-FR" sz="1400" dirty="0"/>
              <a:t>à l’EPCI la participation des transports scolaires </a:t>
            </a:r>
            <a:r>
              <a:rPr lang="fr-FR" sz="1400" dirty="0" smtClean="0"/>
              <a:t>pour les primaires, ce qui n’était pas légal puisque la compétence avait été transférée à l’intercommunalité.</a:t>
            </a:r>
            <a:endParaRPr lang="fr-FR" sz="1400" dirty="0"/>
          </a:p>
          <a:p>
            <a:pPr algn="just"/>
            <a:endParaRPr lang="fr-FR" sz="1400" dirty="0" smtClean="0"/>
          </a:p>
          <a:p>
            <a:pPr algn="just"/>
            <a:r>
              <a:rPr lang="fr-FR" sz="1400" dirty="0" smtClean="0"/>
              <a:t>Depuis le 2017, comme la communauté de communes exerce la compétence transports scolaires pour les secondaires et les primaires, la charges ne peut plus être refacturée à la commune.</a:t>
            </a:r>
          </a:p>
          <a:p>
            <a:pPr algn="just"/>
            <a:endParaRPr lang="fr-FR" sz="1400" dirty="0" smtClean="0"/>
          </a:p>
          <a:p>
            <a:pPr algn="just"/>
            <a:r>
              <a:rPr lang="fr-FR" sz="1400" dirty="0" smtClean="0"/>
              <a:t>Les modalités de financements ont repris les montants payés par la commune baud sur les 3 dernières années, soit les montants suivants : </a:t>
            </a:r>
          </a:p>
          <a:p>
            <a:pPr algn="just"/>
            <a:endParaRPr lang="fr-FR" sz="1400" dirty="0" smtClean="0"/>
          </a:p>
          <a:p>
            <a:pPr algn="just"/>
            <a:endParaRPr lang="fr-FR" sz="1400" dirty="0" smtClean="0"/>
          </a:p>
          <a:p>
            <a:endParaRPr lang="fr-FR" sz="1400" dirty="0" smtClean="0"/>
          </a:p>
          <a:p>
            <a:endParaRPr lang="fr-FR" sz="1400" dirty="0" smtClean="0"/>
          </a:p>
          <a:p>
            <a:endParaRPr lang="fr-FR" sz="1400" dirty="0" smtClean="0"/>
          </a:p>
          <a:p>
            <a:r>
              <a:rPr lang="fr-FR" sz="1400" dirty="0" smtClean="0"/>
              <a:t>Soit </a:t>
            </a:r>
            <a:r>
              <a:rPr lang="fr-FR" sz="1400" dirty="0"/>
              <a:t>une correction dans l’AC comme suit :</a:t>
            </a:r>
          </a:p>
          <a:p>
            <a:endParaRPr lang="fr-FR" sz="1400" dirty="0" smtClean="0"/>
          </a:p>
          <a:p>
            <a:r>
              <a:rPr lang="fr-FR" sz="1400" dirty="0" smtClean="0"/>
              <a:t> </a:t>
            </a:r>
          </a:p>
          <a:p>
            <a:endParaRPr lang="fr-FR" sz="1400" dirty="0"/>
          </a:p>
          <a:p>
            <a:endParaRPr lang="fr-FR" sz="1400" dirty="0" smtClean="0"/>
          </a:p>
          <a:p>
            <a:endParaRPr lang="fr-FR" sz="1400" dirty="0"/>
          </a:p>
          <a:p>
            <a:endParaRPr lang="fr-FR" sz="1400" dirty="0" smtClean="0"/>
          </a:p>
          <a:p>
            <a:endParaRPr lang="fr-FR" sz="1400" dirty="0" smtClean="0"/>
          </a:p>
          <a:p>
            <a:r>
              <a:rPr lang="fr-FR" sz="1400" dirty="0" smtClean="0"/>
              <a:t>La commune n’a plus à financer le transport scolaire pour les primaires.</a:t>
            </a:r>
            <a:endParaRPr lang="fr-FR" sz="1400" dirty="0"/>
          </a:p>
          <a:p>
            <a:endParaRPr lang="fr-FR" sz="1400" dirty="0"/>
          </a:p>
        </p:txBody>
      </p:sp>
      <p:pic>
        <p:nvPicPr>
          <p:cNvPr id="4" name="Image 3"/>
          <p:cNvPicPr>
            <a:picLocks noChangeAspect="1"/>
          </p:cNvPicPr>
          <p:nvPr/>
        </p:nvPicPr>
        <p:blipFill>
          <a:blip r:embed="rId2" cstate="print"/>
          <a:stretch>
            <a:fillRect/>
          </a:stretch>
        </p:blipFill>
        <p:spPr>
          <a:xfrm>
            <a:off x="1124533" y="2515936"/>
            <a:ext cx="5764669" cy="837200"/>
          </a:xfrm>
          <a:prstGeom prst="rect">
            <a:avLst/>
          </a:prstGeom>
        </p:spPr>
      </p:pic>
      <p:pic>
        <p:nvPicPr>
          <p:cNvPr id="5" name="Image 4"/>
          <p:cNvPicPr>
            <a:picLocks noChangeAspect="1"/>
          </p:cNvPicPr>
          <p:nvPr/>
        </p:nvPicPr>
        <p:blipFill>
          <a:blip r:embed="rId3" cstate="print"/>
          <a:stretch>
            <a:fillRect/>
          </a:stretch>
        </p:blipFill>
        <p:spPr>
          <a:xfrm>
            <a:off x="1124533" y="3928650"/>
            <a:ext cx="6362045" cy="1036533"/>
          </a:xfrm>
          <a:prstGeom prst="rect">
            <a:avLst/>
          </a:prstGeom>
        </p:spPr>
      </p:pic>
    </p:spTree>
    <p:extLst>
      <p:ext uri="{BB962C8B-B14F-4D97-AF65-F5344CB8AC3E}">
        <p14:creationId xmlns:p14="http://schemas.microsoft.com/office/powerpoint/2010/main" xmlns="" val="1941105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2476" y="750498"/>
            <a:ext cx="8203720" cy="4431983"/>
          </a:xfrm>
          <a:prstGeom prst="rect">
            <a:avLst/>
          </a:prstGeom>
          <a:noFill/>
        </p:spPr>
        <p:txBody>
          <a:bodyPr wrap="square" rtlCol="0">
            <a:spAutoFit/>
          </a:bodyPr>
          <a:lstStyle/>
          <a:p>
            <a:pPr marL="285750" indent="-285750" algn="just">
              <a:buFont typeface="Arial" panose="020B0604020202020204" pitchFamily="34" charset="0"/>
              <a:buChar char="•"/>
            </a:pPr>
            <a:r>
              <a:rPr lang="fr-FR" sz="1600" dirty="0" smtClean="0"/>
              <a:t>Voirie</a:t>
            </a:r>
            <a:endParaRPr lang="fr-FR" sz="1400" dirty="0" smtClean="0"/>
          </a:p>
          <a:p>
            <a:pPr algn="just"/>
            <a:endParaRPr lang="fr-FR" sz="1400" dirty="0" smtClean="0"/>
          </a:p>
          <a:p>
            <a:pPr algn="just"/>
            <a:r>
              <a:rPr lang="fr-FR" sz="1400" dirty="0" smtClean="0"/>
              <a:t>Harmonisation de compétence voirie rurale. Il existait sur la commune de baud, un dispositif particulier de participation retiré du droit de tirage, qu’il convient de neutraliser dans l’attribution de compensation.</a:t>
            </a:r>
          </a:p>
          <a:p>
            <a:pPr algn="just"/>
            <a:endParaRPr lang="fr-FR" sz="1400" dirty="0"/>
          </a:p>
          <a:p>
            <a:pPr algn="just"/>
            <a:endParaRPr lang="fr-FR" sz="1400" dirty="0"/>
          </a:p>
          <a:p>
            <a:pPr algn="just"/>
            <a:endParaRPr lang="fr-FR" sz="1400" dirty="0" smtClean="0"/>
          </a:p>
          <a:p>
            <a:pPr algn="just"/>
            <a:endParaRPr lang="fr-FR" sz="1400" dirty="0" smtClean="0"/>
          </a:p>
          <a:p>
            <a:endParaRPr lang="fr-FR" sz="1400" dirty="0" smtClean="0"/>
          </a:p>
          <a:p>
            <a:endParaRPr lang="fr-FR" sz="1400" dirty="0" smtClean="0"/>
          </a:p>
          <a:p>
            <a:endParaRPr lang="fr-FR" sz="1400" dirty="0" smtClean="0"/>
          </a:p>
          <a:p>
            <a:r>
              <a:rPr lang="fr-FR" sz="1400" dirty="0" smtClean="0"/>
              <a:t>Soit </a:t>
            </a:r>
            <a:r>
              <a:rPr lang="fr-FR" sz="1400" dirty="0"/>
              <a:t>une correction dans l’AC comme suit :</a:t>
            </a:r>
          </a:p>
          <a:p>
            <a:endParaRPr lang="fr-FR" sz="1400" dirty="0"/>
          </a:p>
          <a:p>
            <a:endParaRPr lang="fr-FR" sz="1400" dirty="0" smtClean="0"/>
          </a:p>
          <a:p>
            <a:endParaRPr lang="fr-FR" sz="1400" dirty="0" smtClean="0"/>
          </a:p>
          <a:p>
            <a:endParaRPr lang="fr-FR" sz="1400" dirty="0"/>
          </a:p>
          <a:p>
            <a:endParaRPr lang="fr-FR" sz="1400" dirty="0" smtClean="0"/>
          </a:p>
          <a:p>
            <a:endParaRPr lang="fr-FR" sz="1400" dirty="0"/>
          </a:p>
          <a:p>
            <a:endParaRPr lang="fr-FR" sz="1400" dirty="0"/>
          </a:p>
          <a:p>
            <a:endParaRPr lang="fr-FR" sz="1400" dirty="0"/>
          </a:p>
        </p:txBody>
      </p:sp>
      <p:pic>
        <p:nvPicPr>
          <p:cNvPr id="3" name="Image 2"/>
          <p:cNvPicPr>
            <a:picLocks noChangeAspect="1"/>
          </p:cNvPicPr>
          <p:nvPr/>
        </p:nvPicPr>
        <p:blipFill>
          <a:blip r:embed="rId2" cstate="print"/>
          <a:stretch>
            <a:fillRect/>
          </a:stretch>
        </p:blipFill>
        <p:spPr>
          <a:xfrm>
            <a:off x="1101585" y="1880544"/>
            <a:ext cx="2837532" cy="1026567"/>
          </a:xfrm>
          <a:prstGeom prst="rect">
            <a:avLst/>
          </a:prstGeom>
        </p:spPr>
      </p:pic>
      <p:pic>
        <p:nvPicPr>
          <p:cNvPr id="4" name="Image 3"/>
          <p:cNvPicPr>
            <a:picLocks noChangeAspect="1"/>
          </p:cNvPicPr>
          <p:nvPr/>
        </p:nvPicPr>
        <p:blipFill>
          <a:blip r:embed="rId3" cstate="print"/>
          <a:stretch>
            <a:fillRect/>
          </a:stretch>
        </p:blipFill>
        <p:spPr>
          <a:xfrm>
            <a:off x="1101585" y="3700392"/>
            <a:ext cx="6362045" cy="1235867"/>
          </a:xfrm>
          <a:prstGeom prst="rect">
            <a:avLst/>
          </a:prstGeom>
        </p:spPr>
      </p:pic>
    </p:spTree>
    <p:extLst>
      <p:ext uri="{BB962C8B-B14F-4D97-AF65-F5344CB8AC3E}">
        <p14:creationId xmlns:p14="http://schemas.microsoft.com/office/powerpoint/2010/main" xmlns="" val="282392169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951</TotalTime>
  <Words>1151</Words>
  <Application>Microsoft Office PowerPoint</Application>
  <PresentationFormat>Format A4 (210 x 297 mm)</PresentationFormat>
  <Paragraphs>247</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Company>CMC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Magali GREMY</dc:creator>
  <cp:lastModifiedBy>portable</cp:lastModifiedBy>
  <cp:revision>40</cp:revision>
  <cp:lastPrinted>2019-09-27T12:35:23Z</cp:lastPrinted>
  <dcterms:created xsi:type="dcterms:W3CDTF">2019-09-18T06:21:44Z</dcterms:created>
  <dcterms:modified xsi:type="dcterms:W3CDTF">2019-09-27T17:01:00Z</dcterms:modified>
</cp:coreProperties>
</file>